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fe24 Shiningstar" panose="020B0600000101010101" charset="-127"/>
      <p:regular r:id="rId27"/>
    </p:embeddedFont>
    <p:embeddedFont>
      <p:font typeface="Gong Gothic Bold" panose="020B0600000101010101" charset="-127"/>
      <p:bold r:id="rId28"/>
    </p:embeddedFont>
    <p:embeddedFont>
      <p:font typeface="Gong Gothic Medium" panose="020B0600000101010101" charset="-127"/>
      <p:bold r:id="rId29"/>
    </p:embeddedFont>
    <p:embeddedFont>
      <p:font typeface="Pretendard Bold" panose="020B0600000101010101" charset="-127"/>
      <p:bold r:id="rId30"/>
    </p:embeddedFont>
    <p:embeddedFont>
      <p:font typeface="Pretendard ExtraBold" panose="020B0600000101010101" charset="-127"/>
      <p:bold r:id="rId31"/>
    </p:embeddedFont>
    <p:embeddedFont>
      <p:font typeface="Pretendard Regular" panose="020B0600000101010101" charset="-127"/>
      <p:regular r:id="rId32"/>
    </p:embeddedFont>
    <p:embeddedFont>
      <p:font typeface="Pretendard SemiBold" panose="020B0600000101010101" charset="-127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2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5" Type="http://schemas.openxmlformats.org/officeDocument/2006/relationships/image" Target="../media/image28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00000">
            <a:off x="16649700" y="2260600"/>
            <a:ext cx="6223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0" y="1981200"/>
            <a:ext cx="14135100" cy="549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00300" y="2895600"/>
            <a:ext cx="13487400" cy="426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2000" b="0" i="0" u="none" strike="noStrike">
                <a:solidFill>
                  <a:srgbClr val="365BC5"/>
                </a:solidFill>
                <a:ea typeface="Gong Gothic Bold"/>
              </a:rPr>
              <a:t>텍스트</a:t>
            </a:r>
            <a:r>
              <a:rPr lang="en-US" sz="120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12000" b="0" i="0" u="none" strike="noStrike">
                <a:solidFill>
                  <a:srgbClr val="365BC5"/>
                </a:solidFill>
                <a:ea typeface="Gong Gothic Bold"/>
              </a:rPr>
              <a:t>기반</a:t>
            </a:r>
          </a:p>
          <a:p>
            <a:pPr lvl="0" algn="ctr">
              <a:lnSpc>
                <a:spcPct val="116199"/>
              </a:lnSpc>
            </a:pPr>
            <a:r>
              <a:rPr lang="en-US" sz="12000" b="0" i="0" u="none" strike="noStrike">
                <a:solidFill>
                  <a:srgbClr val="365BC5"/>
                </a:solidFill>
                <a:latin typeface="Gong Gothic Bold"/>
              </a:rPr>
              <a:t>RPG </a:t>
            </a:r>
            <a:r>
              <a:rPr lang="ko-KR" sz="12000" b="0" i="0" u="none" strike="noStrike">
                <a:solidFill>
                  <a:srgbClr val="365BC5"/>
                </a:solidFill>
                <a:ea typeface="Gong Gothic Bold"/>
              </a:rPr>
              <a:t>게임</a:t>
            </a:r>
            <a:r>
              <a:rPr lang="en-US" sz="12000" b="0" i="0" u="none" strike="noStrike">
                <a:solidFill>
                  <a:srgbClr val="365BC5"/>
                </a:solidFill>
                <a:latin typeface="Gong Gothic Bold"/>
              </a:rPr>
              <a:t>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0" y="1397000"/>
            <a:ext cx="6197600" cy="129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0" y="8331200"/>
            <a:ext cx="14224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365BC5"/>
                </a:solidFill>
                <a:ea typeface="Gong Gothic Medium"/>
              </a:rPr>
              <a:t>사이버보안학과</a:t>
            </a:r>
            <a:r>
              <a:rPr lang="en-US" sz="3500" b="0" i="0" u="none" strike="noStrike">
                <a:solidFill>
                  <a:srgbClr val="365BC5"/>
                </a:solidFill>
                <a:latin typeface="Gong Gothic Medium"/>
              </a:rPr>
              <a:t> 32233421 </a:t>
            </a:r>
            <a:r>
              <a:rPr lang="ko-KR" sz="3500" b="0" i="0" u="none" strike="noStrike">
                <a:solidFill>
                  <a:srgbClr val="365BC5"/>
                </a:solidFill>
                <a:ea typeface="Gong Gothic Medium"/>
              </a:rPr>
              <a:t>이은지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18034000" y="4445000"/>
            <a:ext cx="1066800" cy="7708900"/>
          </a:xfrm>
          <a:prstGeom prst="rect">
            <a:avLst/>
          </a:prstGeom>
          <a:effectLst>
            <a:outerShdw blurRad="52877" dir="8100000">
              <a:srgbClr val="365BC5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87700"/>
            <a:ext cx="16611600" cy="63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7747000" y="3187700"/>
            <a:ext cx="2781300" cy="129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051800" y="3327400"/>
            <a:ext cx="39116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700" b="0" i="0" u="none" strike="noStrike">
                <a:solidFill>
                  <a:srgbClr val="F5F8FF"/>
                </a:solidFill>
                <a:ea typeface="Pretendard ExtraBold"/>
              </a:rPr>
              <a:t>전투</a:t>
            </a:r>
            <a:r>
              <a:rPr lang="en-US" sz="4700" b="0" i="0" u="none" strike="noStrike">
                <a:solidFill>
                  <a:srgbClr val="F5F8FF"/>
                </a:solidFill>
                <a:latin typeface="Pretendard ExtraBold"/>
              </a:rPr>
              <a:t> </a:t>
            </a:r>
            <a:r>
              <a:rPr lang="ko-KR" sz="4700" b="0" i="0" u="none" strike="noStrike">
                <a:solidFill>
                  <a:srgbClr val="F5F8FF"/>
                </a:solidFill>
                <a:ea typeface="Pretendard ExtraBold"/>
              </a:rPr>
              <a:t>성공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우수한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88300" y="4711700"/>
            <a:ext cx="34798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F5F8FF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도감에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추가하고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레벨업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후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다음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맵으로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이동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479800"/>
            <a:ext cx="15240000" cy="554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예외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처리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만나지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않았을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하면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"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없는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허공에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발길질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. . ."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이라고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하거나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도망을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치면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"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왜인지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도망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치는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..."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이라고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하는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예외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상황에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대한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처리가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우수함</a:t>
            </a:r>
          </a:p>
          <a:p>
            <a:pPr lvl="0" algn="l">
              <a:lnSpc>
                <a:spcPct val="149400"/>
              </a:lnSpc>
            </a:pPr>
            <a:endParaRPr lang="ko-KR" sz="2200" b="0" i="0" u="none" strike="noStrike">
              <a:solidFill>
                <a:srgbClr val="365BC5"/>
              </a:solidFill>
              <a:ea typeface="Pretendard Regular"/>
            </a:endParaRPr>
          </a:p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동적처리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레벨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 getMonsterForMap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함수로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맵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레벨에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따라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적절한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동적으로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레벨이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5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이상일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현재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레벨의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반환하여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진행이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자연스럽게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이어짐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동적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관리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 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동적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메모리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할당을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데이터를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관리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필요한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시점에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활용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-&gt;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이메모리를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효율적으로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사용하고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확장성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높은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구조를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49400"/>
              </a:lnSpc>
            </a:pPr>
            <a:endParaRPr lang="ko-KR" sz="2200" b="0" i="0" u="none" strike="noStrike">
              <a:solidFill>
                <a:srgbClr val="365BC5"/>
              </a:solidFill>
              <a:ea typeface="Pretendard Regular"/>
            </a:endParaRPr>
          </a:p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대부분의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코드를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함수로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작성함으로서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재사용성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가독성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모듈화를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높임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655300" y="4749800"/>
            <a:ext cx="6502400" cy="341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endParaRPr/>
          </a:p>
          <a:p>
            <a:pPr lvl="0" algn="l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#ifdef,#endif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사용하여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윈도우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일때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windows.h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사용하여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 SetConsoleTextAttribute()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로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종료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메시지를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빨간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색으로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윈도우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운영체제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일때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unistd.h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이용하여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같은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결과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나오게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3500" y="34544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콘솔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종료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함수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4305300"/>
            <a:ext cx="9258300" cy="312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96600" y="4800600"/>
            <a:ext cx="58928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플레이어와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기본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구성을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구조체를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정의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3500" y="34544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플레이어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/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몬스터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구조체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0" y="3111500"/>
            <a:ext cx="5384800" cy="6172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947400" y="6210300"/>
            <a:ext cx="58928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동적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메모리를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이용해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생성하고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모든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루프를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끝낸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후에는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free()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로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동적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메모리를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해제한다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44300" y="3390900"/>
            <a:ext cx="5372100" cy="1536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동적메모리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이용해</a:t>
            </a:r>
          </a:p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몬스터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생성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800" y="3492500"/>
            <a:ext cx="7493000" cy="222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900" y="6146800"/>
            <a:ext cx="3086100" cy="266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518900" y="3124200"/>
            <a:ext cx="5372100" cy="1536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몬스터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생성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함수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,</a:t>
            </a:r>
          </a:p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몬스터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리스트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7700" y="5080000"/>
            <a:ext cx="6667500" cy="391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createMonster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함수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입력받은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매개변수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(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방어력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)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기반으로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Monster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구조체를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반환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initializeMonsterList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몬스터배열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초기화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-createMonster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함수를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사용해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배열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저장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방어력을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가짐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개수는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포인터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(*monsterCount)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외부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변수에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저장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1200" y="3429000"/>
            <a:ext cx="381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900" y="3581400"/>
            <a:ext cx="8420100" cy="5422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96600" y="4800600"/>
            <a:ext cx="58928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잡은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변수인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monstersCaught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사용해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잡은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따라서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각각의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칭호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부여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3500" y="34544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칭호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부여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함수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4165600"/>
            <a:ext cx="8686800" cy="406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96600" y="4800600"/>
            <a:ext cx="58928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70%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확률로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맵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레벨에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맞는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30%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확률로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맵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레벨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보다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높은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반환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그러나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맵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레벨이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최고치인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5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일때는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5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3500" y="3454400"/>
            <a:ext cx="50546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등장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몬스터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설정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함수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600" y="3429000"/>
            <a:ext cx="7264400" cy="5537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96600" y="3670300"/>
            <a:ext cx="5892800" cy="593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매크로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#define MINUS(x, y) ((x)-(y))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로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데미지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계산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수행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시작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알림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-"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시작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!"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메시지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루프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플레이어와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(hp)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모두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0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이상일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때까지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반복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플레이어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공격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calculateDamage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함수를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사용해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몬스터에게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입힐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데미지를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계산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체력을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계산된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데미지만큼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감소시킴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체력이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0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이하가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되면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"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처치했습니다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!"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출력하고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함수는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1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반환하며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종료됩니다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공격또한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동일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결과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승리할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1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패배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아무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반환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없음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28067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데미지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계산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/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전투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함수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1800" y="2997200"/>
            <a:ext cx="381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844800"/>
            <a:ext cx="9156700" cy="6426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96600" y="4800600"/>
            <a:ext cx="58928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monster_book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이라는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텍스트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파일을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생성하고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이름과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여부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(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됨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1,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안됨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0)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텍스트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파일에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작성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3500" y="34544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몬스터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도감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저장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함수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140200"/>
            <a:ext cx="8699500" cy="3644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01300" y="4648200"/>
            <a:ext cx="7073900" cy="290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맵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레벨에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맞는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 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 eventCompleted-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이벤트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완료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여부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플래그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 battleAvailable 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가능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여부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(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마주했는지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)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플래그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2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마주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하지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않았을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실행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X,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승리의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상태로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변경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잡은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개수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증가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도감에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추가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. 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보스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승리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종료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처리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073400"/>
            <a:ext cx="9232900" cy="619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93500" y="34544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맵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이벤트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처리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함수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46300"/>
            <a:ext cx="16217900" cy="722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17600"/>
            <a:ext cx="9144000" cy="191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960000">
            <a:off x="2374900" y="3136900"/>
            <a:ext cx="1346200" cy="26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1080000">
            <a:off x="1943100" y="3886200"/>
            <a:ext cx="469900" cy="88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5410200"/>
            <a:ext cx="138938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7099300"/>
            <a:ext cx="138938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780000">
            <a:off x="15697200" y="7632700"/>
            <a:ext cx="635000" cy="66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rot="-900000">
            <a:off x="14681200" y="8343900"/>
            <a:ext cx="5334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33700" y="-1231900"/>
            <a:ext cx="3937000" cy="304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622800" y="1231900"/>
            <a:ext cx="90297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9200" b="0" i="0" u="none" strike="noStrike">
                <a:solidFill>
                  <a:srgbClr val="365BC5"/>
                </a:solidFill>
                <a:ea typeface="Gong Gothic Bold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48100" y="41529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7400" y="4152900"/>
            <a:ext cx="527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프로그램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특징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45700" y="41656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2500" y="5956300"/>
            <a:ext cx="478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알고리즘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48100" y="59690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47400" y="5956300"/>
            <a:ext cx="527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프로그램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설명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3000" y="59563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2500" y="7759700"/>
            <a:ext cx="478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코드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구현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48100" y="77597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47400" y="7759700"/>
            <a:ext cx="52705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개발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소감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33000" y="7759700"/>
            <a:ext cx="850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62500" y="4152900"/>
            <a:ext cx="47879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7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96600" y="5156200"/>
            <a:ext cx="58801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패배의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상태창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표시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종료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처리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승리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후에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상태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창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갱신</a:t>
            </a:r>
          </a:p>
          <a:p>
            <a:pPr lvl="0" algn="just">
              <a:lnSpc>
                <a:spcPct val="149400"/>
              </a:lnSpc>
            </a:pPr>
            <a:endParaRPr lang="ko-KR" sz="2200" b="0" i="0" u="none" strike="noStrike">
              <a:solidFill>
                <a:srgbClr val="365BC5"/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" y="3289300"/>
            <a:ext cx="8470900" cy="508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93500" y="34544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-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전투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패배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96600" y="4800600"/>
            <a:ext cx="58928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1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이동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60%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확률로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조우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ㄴ몬스터를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만났습니다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!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메시지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가능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상태로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플래그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변경</a:t>
            </a:r>
          </a:p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40%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확률로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미조우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아직도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이동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이라는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메시지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3975100"/>
            <a:ext cx="8496300" cy="444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7000" y="36322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이동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선택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896600" y="4800600"/>
            <a:ext cx="58928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4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도감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보기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없는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메시지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존재시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수집된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(=collected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)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이름만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출력한다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3949700"/>
            <a:ext cx="8978900" cy="4965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7000" y="3581400"/>
            <a:ext cx="53721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도감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보기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선택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7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922000" y="4800600"/>
            <a:ext cx="6261100" cy="441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5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상태창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출력하는</a:t>
            </a:r>
          </a:p>
          <a:p>
            <a:pPr lvl="0" algn="l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updateStatusWindow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호출</a:t>
            </a:r>
          </a:p>
          <a:p>
            <a:pPr lvl="0" algn="l">
              <a:lnSpc>
                <a:spcPct val="149400"/>
              </a:lnSpc>
            </a:pPr>
            <a:endParaRPr lang="ko-KR" sz="2200" b="0" i="0" u="none" strike="noStrike">
              <a:solidFill>
                <a:srgbClr val="365BC5"/>
              </a:solidFill>
              <a:ea typeface="Pretendard Regular"/>
            </a:endParaRP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3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도망친다는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메시지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후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새로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불가능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플래그로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설정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ㄴ몬스터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미조우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했을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도망치기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선택의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</a:t>
            </a:r>
          </a:p>
          <a:p>
            <a:pPr lvl="0" algn="l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왜인지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도망친다는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메시지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</a:t>
            </a:r>
          </a:p>
          <a:p>
            <a:pPr lvl="0" algn="l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정상적으로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수집한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경우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: eventCompleted=1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새로운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업데이트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3500" y="3302000"/>
            <a:ext cx="60579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상태창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보기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/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도망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치기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선택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524C14-49FD-D304-82C4-60F763590E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3467100"/>
            <a:ext cx="8855191" cy="5702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92329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2844800"/>
            <a:ext cx="71120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3251200" y="3975100"/>
            <a:ext cx="342900" cy="165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972800" y="5753100"/>
            <a:ext cx="58928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맵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완료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했습니다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메시지와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함깨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수집한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현재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칭호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출력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다음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맵으로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이동하려면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 1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입력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93500" y="3454400"/>
            <a:ext cx="5740400" cy="762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맵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종료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,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다음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맵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이동</a:t>
            </a:r>
            <a:r>
              <a:rPr lang="en-US" sz="43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300" b="0" i="0" u="none" strike="noStrike">
                <a:solidFill>
                  <a:srgbClr val="365BC5"/>
                </a:solidFill>
                <a:ea typeface="Pretendard ExtraBold"/>
              </a:rPr>
              <a:t>함수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3644900"/>
            <a:ext cx="3810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" y="4076700"/>
            <a:ext cx="8636000" cy="4229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구현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코드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166116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892800"/>
            <a:ext cx="16611600" cy="387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3009900"/>
            <a:ext cx="41656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8900" y="6756400"/>
            <a:ext cx="15836900" cy="245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처음에는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외부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라이브러리를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사용해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hp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바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혹은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같은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것들이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확실히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눈에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보이는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GUI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윈도우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구현을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하려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했으나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라이브러리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사용이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힘들어</a:t>
            </a:r>
          </a:p>
          <a:p>
            <a:pPr lvl="0" algn="l">
              <a:lnSpc>
                <a:spcPct val="132800"/>
              </a:lnSpc>
            </a:pP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중간에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계획을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바꾸어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기본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라이브러리를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사용하게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되어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출력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 err="1">
                <a:solidFill>
                  <a:srgbClr val="365BC5"/>
                </a:solidFill>
                <a:ea typeface="Pretendard Regular"/>
              </a:rPr>
              <a:t>위치등이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지정된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출력함수인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en-US" sz="2100" b="0" i="0" u="none" strike="noStrike" dirty="0" err="1">
                <a:solidFill>
                  <a:srgbClr val="365BC5"/>
                </a:solidFill>
                <a:latin typeface="Pretendard Regular"/>
              </a:rPr>
              <a:t>displayMainText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그냥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출력하는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내용으로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바꾸게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되었다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32800"/>
              </a:lnSpc>
            </a:pP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모든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코드를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바꾸긴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힘들어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결국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같은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결과인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en-US" sz="2100" b="0" i="0" u="none" strike="noStrike" dirty="0" err="1">
                <a:solidFill>
                  <a:srgbClr val="365BC5"/>
                </a:solidFill>
                <a:latin typeface="Pretendard Regular"/>
              </a:rPr>
              <a:t>printf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와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함수를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섞어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쓰게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되어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일관성이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 err="1">
                <a:solidFill>
                  <a:srgbClr val="365BC5"/>
                </a:solidFill>
                <a:ea typeface="Pretendard Regular"/>
              </a:rPr>
              <a:t>떨어진게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아쉬웠다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.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또한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역량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부족으로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처음에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계획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 err="1">
                <a:solidFill>
                  <a:srgbClr val="365BC5"/>
                </a:solidFill>
                <a:ea typeface="Pretendard Regular"/>
              </a:rPr>
              <a:t>했던것보다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훨씬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단조로운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게임을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만들게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되어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아쉬웠다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.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하지만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계속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순서나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알고리즘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등을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진지하게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고민하고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실패를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겪고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계속해서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코드를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수정하면서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결국에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원하는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대로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성공해내면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정말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기뻤다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.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원래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수업이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아닐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땐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딱히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찾아보며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공부하지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않는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편인데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프로젝트를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수행하면서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영어로까지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검색을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하면서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찾아보면서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하니</a:t>
            </a:r>
            <a:r>
              <a:rPr lang="en-US" altLang="ko-KR" sz="2100" b="0" i="0" u="none" strike="noStrike" dirty="0">
                <a:solidFill>
                  <a:srgbClr val="365BC5"/>
                </a:solidFill>
                <a:ea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성공했을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성취감이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훨씬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컸고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이제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 err="1">
                <a:solidFill>
                  <a:srgbClr val="365BC5"/>
                </a:solidFill>
                <a:ea typeface="Pretendard Regular"/>
              </a:rPr>
              <a:t>과제할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때만이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아니라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평소에도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자잘한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프로그램을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만들어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 err="1">
                <a:solidFill>
                  <a:srgbClr val="365BC5"/>
                </a:solidFill>
                <a:ea typeface="Pretendard Regular"/>
              </a:rPr>
              <a:t>봐야겠다고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생각했다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800" y="2997200"/>
            <a:ext cx="3606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sz="3900" b="0" i="0" u="none" strike="noStrike">
                <a:solidFill>
                  <a:srgbClr val="F5F8FF"/>
                </a:solidFill>
                <a:ea typeface="Cafe24 Shiningstar"/>
              </a:rPr>
              <a:t>개선해야</a:t>
            </a:r>
            <a:r>
              <a:rPr lang="en-US" sz="3900" b="0" i="0" u="none" strike="noStrike">
                <a:solidFill>
                  <a:srgbClr val="F5F8FF"/>
                </a:solidFill>
                <a:latin typeface="Cafe24 Shiningstar"/>
              </a:rPr>
              <a:t> </a:t>
            </a:r>
            <a:r>
              <a:rPr lang="ko-KR" sz="3900" b="0" i="0" u="none" strike="noStrike">
                <a:solidFill>
                  <a:srgbClr val="F5F8FF"/>
                </a:solidFill>
                <a:ea typeface="Cafe24 Shiningstar"/>
              </a:rPr>
              <a:t>할</a:t>
            </a:r>
            <a:r>
              <a:rPr lang="en-US" sz="3900" b="0" i="0" u="none" strike="noStrike">
                <a:solidFill>
                  <a:srgbClr val="F5F8FF"/>
                </a:solidFill>
                <a:latin typeface="Cafe24 Shiningstar"/>
              </a:rPr>
              <a:t> </a:t>
            </a:r>
            <a:r>
              <a:rPr lang="ko-KR" sz="3900" b="0" i="0" u="none" strike="noStrike">
                <a:solidFill>
                  <a:srgbClr val="F5F8FF"/>
                </a:solidFill>
                <a:ea typeface="Cafe24 Shiningstar"/>
              </a:rPr>
              <a:t>점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5905405"/>
            <a:ext cx="4165600" cy="762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개발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소감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8900" y="3784600"/>
            <a:ext cx="111760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전투시스템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보완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자동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 err="1">
                <a:solidFill>
                  <a:srgbClr val="365BC5"/>
                </a:solidFill>
                <a:ea typeface="Pretendard Regular"/>
              </a:rPr>
              <a:t>턴제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전투로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진행하여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재미가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함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.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직접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방식으로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개선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하는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것이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좋음</a:t>
            </a:r>
          </a:p>
          <a:p>
            <a:pPr marL="342900" lvl="0" indent="-342900" algn="l">
              <a:lnSpc>
                <a:spcPct val="1328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수집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: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단순히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싸워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도감에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추가하는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것이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아니라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가지게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된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사용할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수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있으면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더욱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재미있음</a:t>
            </a:r>
          </a:p>
          <a:p>
            <a:pPr marL="342900" lvl="0" indent="-342900" algn="l">
              <a:lnSpc>
                <a:spcPct val="1328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콘텐츠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부재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단순히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탐험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/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/</a:t>
            </a:r>
            <a:r>
              <a:rPr lang="ko-KR" sz="2100" b="0" i="0" u="none" strike="noStrike" dirty="0" err="1">
                <a:solidFill>
                  <a:srgbClr val="365BC5"/>
                </a:solidFill>
                <a:ea typeface="Pretendard Regular"/>
              </a:rPr>
              <a:t>레벨업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뿐만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있어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상점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등의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시스템을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추가해야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함</a:t>
            </a:r>
          </a:p>
          <a:p>
            <a:pPr marL="342900" lvl="0" indent="-342900" algn="l">
              <a:lnSpc>
                <a:spcPct val="1328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단조로운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루프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탐험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-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전투의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반복이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아니라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더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많은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요소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(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스토리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등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)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추가해야</a:t>
            </a:r>
            <a:r>
              <a:rPr lang="en-US" sz="2100" b="0" i="0" u="none" strike="noStrike" dirty="0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365BC5"/>
                </a:solidFill>
                <a:ea typeface="Pretendard Regular"/>
              </a:rPr>
              <a:t>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2200" y="5829300"/>
            <a:ext cx="3606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sz="3900" b="0" i="0" u="none" strike="noStrike">
                <a:solidFill>
                  <a:srgbClr val="F5F8FF"/>
                </a:solidFill>
                <a:ea typeface="Cafe24 Shiningstar"/>
              </a:rPr>
              <a:t>개발</a:t>
            </a:r>
            <a:r>
              <a:rPr lang="en-US" sz="3900" b="0" i="0" u="none" strike="noStrike">
                <a:solidFill>
                  <a:srgbClr val="F5F8FF"/>
                </a:solidFill>
                <a:latin typeface="Cafe24 Shiningstar"/>
              </a:rPr>
              <a:t> </a:t>
            </a:r>
            <a:r>
              <a:rPr lang="ko-KR" sz="3900" b="0" i="0" u="none" strike="noStrike">
                <a:solidFill>
                  <a:srgbClr val="F5F8FF"/>
                </a:solidFill>
                <a:ea typeface="Cafe24 Shiningstar"/>
              </a:rPr>
              <a:t>소감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프로젝트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개요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844800"/>
            <a:ext cx="8153400" cy="247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844800"/>
            <a:ext cx="81534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829800" y="2959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3300" y="3708400"/>
            <a:ext cx="69596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초보자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헌터가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탐험하면서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전투하고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레벨업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하며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수집하는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게임으로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텍스트로만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구성되어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있어</a:t>
            </a:r>
          </a:p>
          <a:p>
            <a:pPr lvl="0" algn="ctr">
              <a:lnSpc>
                <a:spcPct val="149400"/>
              </a:lnSpc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상상력으로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더욱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넓은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세계를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구상할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수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있다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9800" y="6642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개발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목표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44800"/>
            <a:ext cx="8153400" cy="247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844800"/>
            <a:ext cx="8153400" cy="762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1600" y="2959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팀원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5100" y="3886200"/>
            <a:ext cx="69596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사이버보안학과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32233421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이은지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(1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753100"/>
            <a:ext cx="16611600" cy="408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5842000"/>
            <a:ext cx="16611600" cy="1028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600700" y="6134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개발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동기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5100" y="7569200"/>
            <a:ext cx="154178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trpg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라는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말로만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하는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rpg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게임이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있는데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그것을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해보고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싶었으나같이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할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사람이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없어서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해본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적이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없다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어떻게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하면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해볼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수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있을까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고민하다가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진행하는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역할을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컴퓨터에게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맡기면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좋을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것같아서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시작하게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되었다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49400"/>
              </a:lnSpc>
            </a:pPr>
            <a:endParaRPr lang="en-US" sz="2300" b="0" i="0" u="none" strike="noStrike">
              <a:solidFill>
                <a:srgbClr val="365BC5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749300"/>
            <a:ext cx="166243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3035300"/>
            <a:ext cx="16522700" cy="6705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프로그램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특징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-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원리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8900" y="3810000"/>
            <a:ext cx="15367000" cy="518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구조체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(Structure)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몬스터와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플레이어의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정보를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구조체로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관리하여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각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캐릭터와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몬스터의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상태를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효율적으로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다룹니다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5BC5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포인터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(Pointer)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동적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메모리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할당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구조체의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포인터를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이용한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데이터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전달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수정에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사용됩니다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5BC5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동적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메모리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할당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배열을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동적으로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할당하고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이벤트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처리를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위해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메모리를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유동적으로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관리합니다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365BC5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파일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입출력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진행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데이터를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텍스트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파일에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저장하는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기능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99600"/>
              </a:lnSpc>
            </a:pPr>
            <a:endParaRPr lang="ko-KR" sz="2400" b="0" i="0" u="none" strike="noStrike">
              <a:solidFill>
                <a:srgbClr val="365BC5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랜덤성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 rand()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함수를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사용하여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내에서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확률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기반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이벤트를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65BC5"/>
                </a:solidFill>
                <a:ea typeface="Pretendard Regular"/>
              </a:rPr>
              <a:t>처리합니다</a:t>
            </a:r>
            <a:r>
              <a:rPr lang="en-US" sz="2400" b="0" i="0" u="none" strike="noStrike">
                <a:solidFill>
                  <a:srgbClr val="365BC5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4800"/>
            <a:ext cx="16611600" cy="694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3467100"/>
            <a:ext cx="15836900" cy="571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전투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플레이어가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탐험을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고르면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60%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확률로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마주치게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됨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플레이어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몬스터는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턴제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방식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데미지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=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-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방어력</a:t>
            </a:r>
          </a:p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레벨업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플레이어가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처치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할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때마다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레벨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상승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레벨업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40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증가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30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증가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방어력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20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증가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플레이어의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깎인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체력을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회복한다</a:t>
            </a:r>
          </a:p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기본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상태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초기체력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: 100,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최대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:100,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기본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: 10,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기본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방어력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: 5,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기본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칭호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: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허접하고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가난한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하수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사냥꾼</a:t>
            </a:r>
          </a:p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수집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전투해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승리할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도감에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추가해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수집한다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프로그램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특징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규칙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29800" y="3086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밸런싱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전략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4800"/>
            <a:ext cx="16611600" cy="6946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57300" y="3365500"/>
            <a:ext cx="15836900" cy="473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종류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슬라임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(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 100,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 10,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방어력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:5),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고블린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(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 120,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 15,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방어력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 10),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늑대인간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(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 140,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:20,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방어력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:15)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 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준보스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-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타이탄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(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 160,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 30,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방어력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 20),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보스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-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드래곤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(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:180,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:50, </a:t>
            </a:r>
            <a:r>
              <a:rPr lang="ko-KR" sz="2400" b="0" i="1" u="none" strike="noStrike">
                <a:solidFill>
                  <a:srgbClr val="365BC5"/>
                </a:solidFill>
                <a:ea typeface="Pretendard Regular"/>
              </a:rPr>
              <a:t>방어력</a:t>
            </a:r>
            <a:r>
              <a:rPr lang="en-US" sz="2400" b="0" i="1" u="none" strike="noStrike">
                <a:solidFill>
                  <a:srgbClr val="365BC5"/>
                </a:solidFill>
                <a:latin typeface="Pretendard Regular"/>
              </a:rPr>
              <a:t>:30)</a:t>
            </a:r>
          </a:p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수집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전투해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승리할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시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몬스터를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도감에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추가해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수집한다</a:t>
            </a:r>
          </a:p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맵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처치할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때마다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멥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레벨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1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씩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증가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맵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레벨에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맞는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몬스터가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등장됨</a:t>
            </a:r>
          </a:p>
          <a:p>
            <a:pPr lvl="0" algn="l">
              <a:lnSpc>
                <a:spcPct val="149400"/>
              </a:lnSpc>
            </a:pP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400" b="1" i="1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400" b="1" i="1" u="none" strike="noStrike">
                <a:solidFill>
                  <a:srgbClr val="365BC5"/>
                </a:solidFill>
                <a:ea typeface="Pretendard Regular"/>
              </a:rPr>
              <a:t>종료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보스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수집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하면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3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65BC5"/>
                </a:solidFill>
                <a:ea typeface="Pretendard Regular"/>
              </a:rPr>
              <a:t>종료됨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프로그램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특징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규칙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29800" y="3086100"/>
            <a:ext cx="7073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밸런싱</a:t>
            </a:r>
            <a:r>
              <a:rPr lang="en-US" sz="2800" b="0" i="0" u="none" strike="noStrike">
                <a:solidFill>
                  <a:srgbClr val="F5F8FF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F5F8FF"/>
                </a:solidFill>
                <a:ea typeface="Pretendard SemiBold"/>
              </a:rPr>
              <a:t>전략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901700"/>
            <a:ext cx="12153900" cy="849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806700"/>
            <a:ext cx="10160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2298700"/>
            <a:ext cx="11684000" cy="6502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6300" y="4445000"/>
            <a:ext cx="38481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알고리즘</a:t>
            </a:r>
          </a:p>
          <a:p>
            <a:pPr lvl="0" algn="l">
              <a:lnSpc>
                <a:spcPct val="116199"/>
              </a:lnSpc>
            </a:pP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순서도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4800"/>
            <a:ext cx="4559300" cy="670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2844800"/>
            <a:ext cx="45593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7800" y="6273800"/>
            <a:ext cx="7112000" cy="326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800" y="2844800"/>
            <a:ext cx="7112000" cy="326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6040100" y="6718300"/>
            <a:ext cx="10541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5880100" y="3187700"/>
            <a:ext cx="2781300" cy="129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2500" y="2921000"/>
            <a:ext cx="33528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700" b="0" i="0" u="none" strike="noStrike">
                <a:solidFill>
                  <a:srgbClr val="365BC5"/>
                </a:solidFill>
                <a:ea typeface="Pretendard ExtraBold"/>
              </a:rPr>
              <a:t>상태창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21400" y="3327400"/>
            <a:ext cx="39116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700" b="0" i="0" u="none" strike="noStrike">
                <a:solidFill>
                  <a:srgbClr val="F5F8FF"/>
                </a:solidFill>
                <a:ea typeface="Pretendard ExtraBold"/>
              </a:rPr>
              <a:t>게임</a:t>
            </a:r>
            <a:r>
              <a:rPr lang="en-US" sz="4700" b="0" i="0" u="none" strike="noStrike">
                <a:solidFill>
                  <a:srgbClr val="F5F8FF"/>
                </a:solidFill>
                <a:latin typeface="Pretendard ExtraBold"/>
              </a:rPr>
              <a:t> </a:t>
            </a:r>
            <a:r>
              <a:rPr lang="ko-KR" sz="4700" b="0" i="0" u="none" strike="noStrike">
                <a:solidFill>
                  <a:srgbClr val="F5F8FF"/>
                </a:solidFill>
                <a:ea typeface="Pretendard ExtraBold"/>
              </a:rPr>
              <a:t>종료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04500" y="2921000"/>
            <a:ext cx="5372100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선택지</a:t>
            </a:r>
            <a:r>
              <a:rPr lang="en-US" sz="42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메뉴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66400" y="6477000"/>
            <a:ext cx="6616700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게임</a:t>
            </a:r>
            <a:r>
              <a:rPr lang="en-US" sz="42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시작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900" y="5676900"/>
            <a:ext cx="4025900" cy="3517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7300" y="7302500"/>
            <a:ext cx="4737100" cy="2247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900" y="5143500"/>
            <a:ext cx="61722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0700" y="5651500"/>
            <a:ext cx="4559300" cy="312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프로그램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설명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-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화면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구성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2500" y="3848100"/>
            <a:ext cx="43942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플레이어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상태창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현재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위치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레벨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최대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체력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공격력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방어력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칭호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04500" y="3759200"/>
            <a:ext cx="64897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현재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맵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1.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탐험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2.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3.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도망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치기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, 4.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도감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보기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5.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상태창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보기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79100" y="7467600"/>
            <a:ext cx="2171700" cy="190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초기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상태창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표시</a:t>
            </a:r>
          </a:p>
          <a:p>
            <a:pPr marL="342900" lvl="0" indent="-342900" algn="l">
              <a:lnSpc>
                <a:spcPct val="149400"/>
              </a:lnSpc>
              <a:buClr>
                <a:srgbClr val="365BC5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아무키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입력시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게임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시작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80100" y="4406900"/>
            <a:ext cx="40894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F5F8FF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전투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패배하는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경우</a:t>
            </a:r>
          </a:p>
          <a:p>
            <a:pPr marL="342900" lvl="0" indent="-342900" algn="l">
              <a:lnSpc>
                <a:spcPct val="149400"/>
              </a:lnSpc>
              <a:buClr>
                <a:srgbClr val="F5F8FF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보스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몬스터에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승리하는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경우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0" y="6273800"/>
            <a:ext cx="5181600" cy="326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49300"/>
            <a:ext cx="16611600" cy="184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400" y="2844800"/>
            <a:ext cx="4559300" cy="670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7747000" y="3187700"/>
            <a:ext cx="2781300" cy="129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51800" y="3327400"/>
            <a:ext cx="3911600" cy="825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700" b="0" i="0" u="none" strike="noStrike">
                <a:solidFill>
                  <a:srgbClr val="F5F8FF"/>
                </a:solidFill>
                <a:ea typeface="Pretendard ExtraBold"/>
              </a:rPr>
              <a:t>전투</a:t>
            </a:r>
            <a:r>
              <a:rPr lang="en-US" sz="4700" b="0" i="0" u="none" strike="noStrike">
                <a:solidFill>
                  <a:srgbClr val="F5F8FF"/>
                </a:solidFill>
                <a:latin typeface="Pretendard ExtraBold"/>
              </a:rPr>
              <a:t> </a:t>
            </a:r>
            <a:r>
              <a:rPr lang="ko-KR" sz="4700" b="0" i="0" u="none" strike="noStrike">
                <a:solidFill>
                  <a:srgbClr val="F5F8FF"/>
                </a:solidFill>
                <a:ea typeface="Pretendard ExtraBold"/>
              </a:rPr>
              <a:t>성공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60300" y="6375400"/>
            <a:ext cx="4089400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도감</a:t>
            </a:r>
            <a:r>
              <a:rPr lang="en-US" sz="42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텍스트</a:t>
            </a:r>
            <a:r>
              <a:rPr lang="en-US" sz="42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파일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8200" y="2844800"/>
            <a:ext cx="5181600" cy="3263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636500" y="3136900"/>
            <a:ext cx="4089400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도감</a:t>
            </a:r>
            <a:r>
              <a:rPr lang="en-US" sz="4200" b="0" i="0" u="none" strike="noStrike">
                <a:solidFill>
                  <a:srgbClr val="365BC5"/>
                </a:solidFill>
                <a:latin typeface="Pretendard ExtraBold"/>
              </a:rPr>
              <a:t> </a:t>
            </a: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보기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" y="1308100"/>
            <a:ext cx="787400" cy="774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40000" y="11176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주요</a:t>
            </a:r>
            <a:r>
              <a:rPr lang="en-US" sz="6500" b="0" i="0" u="none" strike="noStrike">
                <a:solidFill>
                  <a:srgbClr val="365BC5"/>
                </a:solidFill>
                <a:latin typeface="Gong Gothic Bold"/>
              </a:rPr>
              <a:t> </a:t>
            </a:r>
            <a:r>
              <a:rPr lang="ko-KR" sz="6500" b="0" i="0" u="none" strike="noStrike">
                <a:solidFill>
                  <a:srgbClr val="365BC5"/>
                </a:solidFill>
                <a:ea typeface="Gong Gothic Bold"/>
              </a:rPr>
              <a:t>기능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346700"/>
            <a:ext cx="6502400" cy="419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2844800"/>
            <a:ext cx="6502400" cy="229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" y="6426200"/>
            <a:ext cx="41402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300" y="3822700"/>
            <a:ext cx="6172200" cy="10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3500" y="5791200"/>
            <a:ext cx="4343400" cy="3746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100" y="7366000"/>
            <a:ext cx="6172200" cy="185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44400" y="4965700"/>
            <a:ext cx="5029200" cy="876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74900" y="7912100"/>
            <a:ext cx="2032000" cy="129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60300" y="8674100"/>
            <a:ext cx="2590800" cy="546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58900" y="3009900"/>
            <a:ext cx="4089400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탐험하기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8900" y="5803900"/>
            <a:ext cx="4089400" cy="749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365BC5"/>
                </a:solidFill>
                <a:ea typeface="Pretendard ExtraBold"/>
              </a:rPr>
              <a:t>전투하기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88300" y="4711700"/>
            <a:ext cx="34798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F5F8FF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몬스터를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도감에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추가하고</a:t>
            </a:r>
          </a:p>
          <a:p>
            <a:pPr lvl="0" algn="l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레벨업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후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다음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맵으로</a:t>
            </a:r>
            <a:r>
              <a:rPr lang="en-US" sz="2200" b="0" i="0" u="none" strike="noStrike">
                <a:solidFill>
                  <a:srgbClr val="F5F8FF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F5F8FF"/>
                </a:solidFill>
                <a:ea typeface="Pretendard Regular"/>
              </a:rPr>
              <a:t>이동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71400" y="4292600"/>
            <a:ext cx="4508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이때까지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수집한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몬스터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표시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46000" y="7226300"/>
            <a:ext cx="45085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monster_book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이라는</a:t>
            </a:r>
          </a:p>
          <a:p>
            <a:pPr lvl="0" algn="just">
              <a:lnSpc>
                <a:spcPct val="149400"/>
              </a:lnSpc>
            </a:pP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파일</a:t>
            </a:r>
            <a:r>
              <a:rPr lang="en-US" sz="2200" b="0" i="0" u="none" strike="noStrike">
                <a:solidFill>
                  <a:srgbClr val="365BC5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365BC5"/>
                </a:solidFill>
                <a:ea typeface="Pretendard Regular"/>
              </a:rPr>
              <a:t>생성됨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1430</Words>
  <Application>Microsoft Office PowerPoint</Application>
  <PresentationFormat>사용자 지정</PresentationFormat>
  <Paragraphs>210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Pretendard Bold</vt:lpstr>
      <vt:lpstr>Pretendard Regular</vt:lpstr>
      <vt:lpstr>Pretendard SemiBold</vt:lpstr>
      <vt:lpstr>Cafe24 Shiningstar</vt:lpstr>
      <vt:lpstr>Gong Gothic Bold</vt:lpstr>
      <vt:lpstr>Pretendard ExtraBold</vt:lpstr>
      <vt:lpstr>Gong Gothic Medium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이은지</dc:creator>
  <cp:lastModifiedBy>이은지</cp:lastModifiedBy>
  <cp:revision>4</cp:revision>
  <dcterms:created xsi:type="dcterms:W3CDTF">2006-08-16T00:00:00Z</dcterms:created>
  <dcterms:modified xsi:type="dcterms:W3CDTF">2024-12-12T11:16:42Z</dcterms:modified>
</cp:coreProperties>
</file>